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6535" autoAdjust="0"/>
  </p:normalViewPr>
  <p:slideViewPr>
    <p:cSldViewPr snapToGrid="0" snapToObjects="1">
      <p:cViewPr varScale="1">
        <p:scale>
          <a:sx n="54" d="100"/>
          <a:sy n="54" d="100"/>
        </p:scale>
        <p:origin x="9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0856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319599" y="2256949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57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SyriaTel Customer Churn</a:t>
            </a:r>
            <a:endParaRPr lang="en-US" sz="5249" dirty="0"/>
          </a:p>
        </p:txBody>
      </p:sp>
      <p:sp>
        <p:nvSpPr>
          <p:cNvPr id="5" name="Text 3"/>
          <p:cNvSpPr/>
          <p:nvPr/>
        </p:nvSpPr>
        <p:spPr>
          <a:xfrm>
            <a:off x="6319599" y="4256603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the telecom industry, reducing customer churn is crucial for long-term success. This presentation examines SyriaTel's customer churn rate and explores strategies to address this issue.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6319599" y="5572720"/>
            <a:ext cx="355402" cy="355402"/>
          </a:xfrm>
          <a:prstGeom prst="roundRect">
            <a:avLst>
              <a:gd name="adj" fmla="val 25726039"/>
            </a:avLst>
          </a:prstGeom>
          <a:solidFill>
            <a:srgbClr val="B41486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402586" y="5567601"/>
            <a:ext cx="189309" cy="3657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80"/>
              </a:lnSpc>
              <a:buNone/>
            </a:pPr>
            <a:r>
              <a:rPr lang="en-US" sz="1152" kern="0" spc="-35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RK</a:t>
            </a:r>
            <a:endParaRPr lang="en-US" sz="1152" dirty="0"/>
          </a:p>
        </p:txBody>
      </p:sp>
      <p:sp>
        <p:nvSpPr>
          <p:cNvPr id="8" name="Text 6"/>
          <p:cNvSpPr/>
          <p:nvPr/>
        </p:nvSpPr>
        <p:spPr>
          <a:xfrm>
            <a:off x="6786086" y="5578197"/>
            <a:ext cx="2977634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Rowlandson Kariuki</a:t>
            </a:r>
            <a:endParaRPr lang="en-US" sz="2187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10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553"/>
          </a:xfrm>
          <a:prstGeom prst="rect">
            <a:avLst/>
          </a:prstGeom>
          <a:solidFill>
            <a:srgbClr val="272525"/>
          </a:solidFill>
          <a:ln w="13454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194441" y="592812"/>
            <a:ext cx="10241518" cy="13473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305"/>
              </a:lnSpc>
              <a:buNone/>
            </a:pPr>
            <a:r>
              <a:rPr lang="en-US" sz="4244" b="1" kern="0" spc="-127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Case Studies of Successful Churn Reduction</a:t>
            </a:r>
            <a:endParaRPr lang="en-US" sz="424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441" y="2371249"/>
            <a:ext cx="4959072" cy="306490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194441" y="5705594"/>
            <a:ext cx="2679740" cy="3369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53"/>
              </a:lnSpc>
              <a:buNone/>
            </a:pPr>
            <a:r>
              <a:rPr lang="en-US" sz="2122" b="1" kern="0" spc="-64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Analysis of Strategies</a:t>
            </a:r>
            <a:endParaRPr lang="en-US" sz="2122" dirty="0"/>
          </a:p>
        </p:txBody>
      </p:sp>
      <p:sp>
        <p:nvSpPr>
          <p:cNvPr id="7" name="Text 4"/>
          <p:cNvSpPr/>
          <p:nvPr/>
        </p:nvSpPr>
        <p:spPr>
          <a:xfrm>
            <a:off x="2194441" y="6258044"/>
            <a:ext cx="4959072" cy="10347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16"/>
              </a:lnSpc>
              <a:buNone/>
            </a:pPr>
            <a:r>
              <a:rPr lang="en-US" sz="1698" kern="0" spc="-34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and learn from successful strategies implemented by other telecom companies to mitigate churn and retain customers.</a:t>
            </a:r>
            <a:endParaRPr lang="en-US" sz="1698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6887" y="2371249"/>
            <a:ext cx="4959072" cy="306490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76887" y="5705594"/>
            <a:ext cx="2156103" cy="3369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53"/>
              </a:lnSpc>
              <a:buNone/>
            </a:pPr>
            <a:r>
              <a:rPr lang="en-US" sz="2122" b="1" kern="0" spc="-64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Effective Tactics</a:t>
            </a:r>
            <a:endParaRPr lang="en-US" sz="2122" dirty="0"/>
          </a:p>
        </p:txBody>
      </p:sp>
      <p:sp>
        <p:nvSpPr>
          <p:cNvPr id="10" name="Text 6"/>
          <p:cNvSpPr/>
          <p:nvPr/>
        </p:nvSpPr>
        <p:spPr>
          <a:xfrm>
            <a:off x="7476887" y="6258044"/>
            <a:ext cx="4959072" cy="13796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16"/>
              </a:lnSpc>
              <a:buNone/>
            </a:pPr>
            <a:r>
              <a:rPr lang="en-US" sz="1698" kern="0" spc="-34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examples of tactics such as loyalty programs, personalized offers, and targeted marketing campaigns that successfully retain customers.</a:t>
            </a:r>
            <a:endParaRPr lang="en-US" sz="1698" dirty="0"/>
          </a:p>
        </p:txBody>
      </p:sp>
      <p:pic>
        <p:nvPicPr>
          <p:cNvPr id="11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2383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589371" y="547688"/>
            <a:ext cx="3979664" cy="6217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96"/>
              </a:lnSpc>
              <a:buNone/>
            </a:pPr>
            <a:r>
              <a:rPr lang="en-US" sz="3917" b="1" kern="0" spc="-118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Conclusion</a:t>
            </a:r>
            <a:endParaRPr lang="en-US" sz="3917" dirty="0"/>
          </a:p>
        </p:txBody>
      </p:sp>
      <p:sp>
        <p:nvSpPr>
          <p:cNvPr id="5" name="Shape 3"/>
          <p:cNvSpPr/>
          <p:nvPr/>
        </p:nvSpPr>
        <p:spPr>
          <a:xfrm>
            <a:off x="2589371" y="1722834"/>
            <a:ext cx="447675" cy="447675"/>
          </a:xfrm>
          <a:prstGeom prst="roundRect">
            <a:avLst>
              <a:gd name="adj" fmla="val 20002"/>
            </a:avLst>
          </a:prstGeom>
          <a:solidFill>
            <a:srgbClr val="110080"/>
          </a:solidFill>
          <a:ln w="12383">
            <a:solidFill>
              <a:srgbClr val="140099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749034" y="1760101"/>
            <a:ext cx="128230" cy="3730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38"/>
              </a:lnSpc>
              <a:buNone/>
            </a:pPr>
            <a:r>
              <a:rPr lang="en-US" sz="2350" b="1" kern="0" spc="-7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350" dirty="0"/>
          </a:p>
        </p:txBody>
      </p:sp>
      <p:sp>
        <p:nvSpPr>
          <p:cNvPr id="7" name="Text 5"/>
          <p:cNvSpPr/>
          <p:nvPr/>
        </p:nvSpPr>
        <p:spPr>
          <a:xfrm>
            <a:off x="3236000" y="1791176"/>
            <a:ext cx="2990731" cy="310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48"/>
              </a:lnSpc>
              <a:buNone/>
            </a:pPr>
            <a:r>
              <a:rPr lang="en-US" sz="1959" b="1" kern="0" spc="-5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Recap of Customer Churn</a:t>
            </a:r>
            <a:endParaRPr lang="en-US" sz="1959" dirty="0"/>
          </a:p>
        </p:txBody>
      </p:sp>
      <p:sp>
        <p:nvSpPr>
          <p:cNvPr id="8" name="Text 6"/>
          <p:cNvSpPr/>
          <p:nvPr/>
        </p:nvSpPr>
        <p:spPr>
          <a:xfrm>
            <a:off x="3236000" y="2301002"/>
            <a:ext cx="3979783" cy="15912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07"/>
              </a:lnSpc>
              <a:buNone/>
            </a:pPr>
            <a:r>
              <a:rPr lang="en-US" sz="1567" kern="0" spc="-3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the telecom industry, customer churn refers to the rate at which customers switch to a competitor's service. High customer churn poses significant challenges for SyriaTel's business growth and sustainability.</a:t>
            </a:r>
            <a:endParaRPr lang="en-US" sz="1567" dirty="0"/>
          </a:p>
        </p:txBody>
      </p:sp>
      <p:sp>
        <p:nvSpPr>
          <p:cNvPr id="9" name="Shape 7"/>
          <p:cNvSpPr/>
          <p:nvPr/>
        </p:nvSpPr>
        <p:spPr>
          <a:xfrm>
            <a:off x="7414736" y="1722834"/>
            <a:ext cx="447675" cy="447675"/>
          </a:xfrm>
          <a:prstGeom prst="roundRect">
            <a:avLst>
              <a:gd name="adj" fmla="val 20002"/>
            </a:avLst>
          </a:prstGeom>
          <a:solidFill>
            <a:srgbClr val="110080"/>
          </a:solidFill>
          <a:ln w="12383">
            <a:solidFill>
              <a:srgbClr val="14009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551539" y="1760101"/>
            <a:ext cx="173950" cy="3730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38"/>
              </a:lnSpc>
              <a:buNone/>
            </a:pPr>
            <a:r>
              <a:rPr lang="en-US" sz="2350" b="1" kern="0" spc="-7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350" dirty="0"/>
          </a:p>
        </p:txBody>
      </p:sp>
      <p:sp>
        <p:nvSpPr>
          <p:cNvPr id="11" name="Text 9"/>
          <p:cNvSpPr/>
          <p:nvPr/>
        </p:nvSpPr>
        <p:spPr>
          <a:xfrm>
            <a:off x="8061365" y="1791176"/>
            <a:ext cx="3979783" cy="621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48"/>
              </a:lnSpc>
              <a:buNone/>
            </a:pPr>
            <a:r>
              <a:rPr lang="en-US" sz="1959" b="1" kern="0" spc="-5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Importance of Implementing Strategies</a:t>
            </a:r>
            <a:endParaRPr lang="en-US" sz="1959" dirty="0"/>
          </a:p>
        </p:txBody>
      </p:sp>
      <p:sp>
        <p:nvSpPr>
          <p:cNvPr id="12" name="Text 10"/>
          <p:cNvSpPr/>
          <p:nvPr/>
        </p:nvSpPr>
        <p:spPr>
          <a:xfrm>
            <a:off x="8061365" y="2611874"/>
            <a:ext cx="3979783" cy="19095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07"/>
              </a:lnSpc>
              <a:buNone/>
            </a:pPr>
            <a:r>
              <a:rPr lang="en-US" sz="1567" kern="0" spc="-3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implementing targeted strategies to reduce churn, SyriaTel can protect its customer base and improve its market position. This is especially important given the competitive nature of the telecom industry.</a:t>
            </a:r>
            <a:endParaRPr lang="en-US" sz="1567" dirty="0"/>
          </a:p>
        </p:txBody>
      </p:sp>
      <p:sp>
        <p:nvSpPr>
          <p:cNvPr id="13" name="Shape 11"/>
          <p:cNvSpPr/>
          <p:nvPr/>
        </p:nvSpPr>
        <p:spPr>
          <a:xfrm>
            <a:off x="2589371" y="4875848"/>
            <a:ext cx="447675" cy="447675"/>
          </a:xfrm>
          <a:prstGeom prst="roundRect">
            <a:avLst>
              <a:gd name="adj" fmla="val 20002"/>
            </a:avLst>
          </a:prstGeom>
          <a:solidFill>
            <a:srgbClr val="110080"/>
          </a:solidFill>
          <a:ln w="12383">
            <a:solidFill>
              <a:srgbClr val="140099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2718554" y="4913114"/>
            <a:ext cx="189190" cy="3730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38"/>
              </a:lnSpc>
              <a:buNone/>
            </a:pPr>
            <a:r>
              <a:rPr lang="en-US" sz="2350" b="1" kern="0" spc="-7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3"/>
          <p:cNvSpPr/>
          <p:nvPr/>
        </p:nvSpPr>
        <p:spPr>
          <a:xfrm>
            <a:off x="3236000" y="4944189"/>
            <a:ext cx="2029778" cy="310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48"/>
              </a:lnSpc>
              <a:buNone/>
            </a:pPr>
            <a:r>
              <a:rPr lang="en-US" sz="1959" b="1" kern="0" spc="-5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Potential Benefits</a:t>
            </a:r>
            <a:endParaRPr lang="en-US" sz="1959" dirty="0"/>
          </a:p>
        </p:txBody>
      </p:sp>
      <p:sp>
        <p:nvSpPr>
          <p:cNvPr id="16" name="Text 14"/>
          <p:cNvSpPr/>
          <p:nvPr/>
        </p:nvSpPr>
        <p:spPr>
          <a:xfrm>
            <a:off x="3236000" y="5454015"/>
            <a:ext cx="3979783" cy="19095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07"/>
              </a:lnSpc>
              <a:buNone/>
            </a:pPr>
            <a:r>
              <a:rPr lang="en-US" sz="1567" kern="0" spc="-3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Reduced churn can lead to increased customer loyalty, higher revenues, and improved brand reputation for SyriaTel. Focusing on churn reduction can help SyriaTel achieve its long-term business goals.</a:t>
            </a:r>
            <a:endParaRPr lang="en-US" sz="1567" dirty="0"/>
          </a:p>
        </p:txBody>
      </p:sp>
      <p:sp>
        <p:nvSpPr>
          <p:cNvPr id="17" name="Shape 15"/>
          <p:cNvSpPr/>
          <p:nvPr/>
        </p:nvSpPr>
        <p:spPr>
          <a:xfrm>
            <a:off x="7414736" y="4875848"/>
            <a:ext cx="447675" cy="447675"/>
          </a:xfrm>
          <a:prstGeom prst="roundRect">
            <a:avLst>
              <a:gd name="adj" fmla="val 20002"/>
            </a:avLst>
          </a:prstGeom>
          <a:solidFill>
            <a:srgbClr val="110080"/>
          </a:solidFill>
          <a:ln w="12383">
            <a:solidFill>
              <a:srgbClr val="140099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543919" y="4913114"/>
            <a:ext cx="189190" cy="3730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38"/>
              </a:lnSpc>
              <a:buNone/>
            </a:pPr>
            <a:r>
              <a:rPr lang="en-US" sz="2350" b="1" kern="0" spc="-7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2350" dirty="0"/>
          </a:p>
        </p:txBody>
      </p:sp>
      <p:sp>
        <p:nvSpPr>
          <p:cNvPr id="19" name="Text 17"/>
          <p:cNvSpPr/>
          <p:nvPr/>
        </p:nvSpPr>
        <p:spPr>
          <a:xfrm>
            <a:off x="8061365" y="4944189"/>
            <a:ext cx="1989772" cy="310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48"/>
              </a:lnSpc>
              <a:buNone/>
            </a:pPr>
            <a:r>
              <a:rPr lang="en-US" sz="1959" b="1" kern="0" spc="-5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Call to Action</a:t>
            </a:r>
            <a:endParaRPr lang="en-US" sz="1959" dirty="0"/>
          </a:p>
        </p:txBody>
      </p:sp>
      <p:sp>
        <p:nvSpPr>
          <p:cNvPr id="20" name="Text 18"/>
          <p:cNvSpPr/>
          <p:nvPr/>
        </p:nvSpPr>
        <p:spPr>
          <a:xfrm>
            <a:off x="8061365" y="5454015"/>
            <a:ext cx="3979783" cy="22277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07"/>
              </a:lnSpc>
              <a:buNone/>
            </a:pPr>
            <a:r>
              <a:rPr lang="en-US" sz="1567" kern="0" spc="-3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is essential for SyriaTel to take proactive measures to address customer churn and ensure long-term success in the telecom industry. By implementing the strategies outlined in this deck, SyriaTel can effectively reduce churn and improve its business outcomes.</a:t>
            </a:r>
            <a:endParaRPr lang="en-US" sz="1567" dirty="0"/>
          </a:p>
        </p:txBody>
      </p:sp>
      <p:pic>
        <p:nvPicPr>
          <p:cNvPr id="21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3067883"/>
            <a:ext cx="68681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Churn Definition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4095512"/>
            <a:ext cx="105544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churn refers to the rate at which customers switch from one service provider to another. In the telecom industry, reducing churn is essential for maintaining a loyal customer base and maximizing revenue.</a:t>
            </a:r>
            <a:endParaRPr lang="en-US" sz="1750" dirty="0"/>
          </a:p>
        </p:txBody>
      </p:sp>
      <p:pic>
        <p:nvPicPr>
          <p:cNvPr id="8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2136219"/>
            <a:ext cx="902231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SyriaTel Customer Churn Overview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3274933"/>
            <a:ext cx="3370064" cy="2818328"/>
          </a:xfrm>
          <a:prstGeom prst="roundRect">
            <a:avLst>
              <a:gd name="adj" fmla="val 3548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73975" y="351091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Brief Background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73975" y="4080272"/>
            <a:ext cx="289810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SyriaTel is a leading telecom company operating , offering a wide range of services to its customers.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630228" y="3274933"/>
            <a:ext cx="3370064" cy="2818328"/>
          </a:xfrm>
          <a:prstGeom prst="roundRect">
            <a:avLst>
              <a:gd name="adj" fmla="val 3548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866209" y="3510915"/>
            <a:ext cx="24713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Current Churn Rate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5866209" y="4080272"/>
            <a:ext cx="289810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SyriaTel's current churn rate stands at 14.49%, indicating a significant loss of customers over a given period.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222462" y="3274933"/>
            <a:ext cx="3370064" cy="2818328"/>
          </a:xfrm>
          <a:prstGeom prst="roundRect">
            <a:avLst>
              <a:gd name="adj" fmla="val 3548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458444" y="3510915"/>
            <a:ext cx="24866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Impact on Business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9458444" y="4080272"/>
            <a:ext cx="289810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customer churn negatively affects SyriaTel's revenue, market share, and overall profitability.</a:t>
            </a:r>
            <a:endParaRPr lang="en-US" sz="1750" dirty="0"/>
          </a:p>
        </p:txBody>
      </p:sp>
      <p:pic>
        <p:nvPicPr>
          <p:cNvPr id="14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9717405"/>
          </a:xfrm>
          <a:prstGeom prst="rect">
            <a:avLst/>
          </a:prstGeom>
          <a:solidFill>
            <a:srgbClr val="272525"/>
          </a:solidFill>
          <a:ln w="9644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844298" y="427673"/>
            <a:ext cx="9717438" cy="9720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4370" b="1" kern="0" spc="-9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customers</a:t>
            </a:r>
            <a:r>
              <a:rPr lang="en-US" sz="3062" b="1" kern="0" spc="-9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4370" b="1" kern="0" spc="-9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churning according to dataset</a:t>
            </a:r>
            <a:endParaRPr lang="en-US" sz="437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271" y="1827373"/>
            <a:ext cx="11994776" cy="6402228"/>
          </a:xfrm>
          <a:prstGeom prst="rect">
            <a:avLst/>
          </a:prstGeom>
        </p:spPr>
      </p:pic>
      <p:pic>
        <p:nvPicPr>
          <p:cNvPr id="6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393668"/>
          </a:xfrm>
          <a:prstGeom prst="rect">
            <a:avLst/>
          </a:prstGeom>
          <a:solidFill>
            <a:srgbClr val="272525"/>
          </a:solidFill>
          <a:ln w="9644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621167" y="427673"/>
            <a:ext cx="4509016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4370" b="1" kern="0" spc="-9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Number of calls per state</a:t>
            </a:r>
            <a:endParaRPr lang="en-US" sz="437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636" y="1224677"/>
            <a:ext cx="11994776" cy="6741319"/>
          </a:xfrm>
          <a:prstGeom prst="rect">
            <a:avLst/>
          </a:prstGeom>
        </p:spPr>
      </p:pic>
      <p:pic>
        <p:nvPicPr>
          <p:cNvPr id="6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743"/>
          </a:xfrm>
          <a:prstGeom prst="rect">
            <a:avLst/>
          </a:prstGeom>
          <a:solidFill>
            <a:srgbClr val="272525"/>
          </a:solidFill>
          <a:ln w="9882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524001" y="438388"/>
            <a:ext cx="11940988" cy="9965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924"/>
              </a:lnSpc>
              <a:buNone/>
            </a:pPr>
            <a:r>
              <a:rPr lang="en-US" sz="4370" b="1" kern="0" spc="-94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</a:t>
            </a:r>
            <a:r>
              <a:rPr lang="en-US" sz="4370" b="1" kern="0" spc="-94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ustomers </a:t>
            </a:r>
            <a:r>
              <a:rPr lang="en-US" sz="4370" b="1" kern="0" spc="-94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churning based on customer service calls</a:t>
            </a:r>
            <a:endParaRPr lang="en-US" sz="437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1753791"/>
            <a:ext cx="11940988" cy="560522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528179" y="7538323"/>
            <a:ext cx="7573923" cy="2550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9"/>
              </a:lnSpc>
              <a:buNone/>
            </a:pPr>
            <a:endParaRPr lang="en-US" sz="1256" dirty="0"/>
          </a:p>
        </p:txBody>
      </p:sp>
      <p:pic>
        <p:nvPicPr>
          <p:cNvPr id="7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498086"/>
          </a:xfrm>
          <a:prstGeom prst="rect">
            <a:avLst/>
          </a:prstGeom>
          <a:solidFill>
            <a:srgbClr val="272525"/>
          </a:solidFill>
          <a:ln w="9644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68941" y="179295"/>
            <a:ext cx="14020800" cy="13447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endParaRPr lang="en-US" sz="3500" kern="0" spc="-24" dirty="0" smtClean="0">
              <a:solidFill>
                <a:srgbClr val="E5E0DF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>
              <a:lnSpc>
                <a:spcPts val="1960"/>
              </a:lnSpc>
              <a:buNone/>
            </a:pPr>
            <a:endParaRPr lang="en-US" sz="3500" kern="0" spc="-24" dirty="0" smtClean="0">
              <a:solidFill>
                <a:srgbClr val="E5E0DF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>
              <a:lnSpc>
                <a:spcPts val="1960"/>
              </a:lnSpc>
              <a:buNone/>
            </a:pPr>
            <a:r>
              <a:rPr lang="en-US" sz="3500" kern="0" spc="-24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day charge, customer service calls, and total day charge/day plan</a:t>
            </a:r>
          </a:p>
          <a:p>
            <a:pPr marL="0" indent="0">
              <a:lnSpc>
                <a:spcPts val="1960"/>
              </a:lnSpc>
              <a:buNone/>
            </a:pPr>
            <a:r>
              <a:rPr lang="en-US" sz="4370" kern="0" spc="-24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endParaRPr lang="en-US" sz="437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703297"/>
            <a:ext cx="13375341" cy="6367118"/>
          </a:xfrm>
          <a:prstGeom prst="rect">
            <a:avLst/>
          </a:prstGeom>
        </p:spPr>
      </p:pic>
      <p:pic>
        <p:nvPicPr>
          <p:cNvPr id="6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1668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191012" y="1250990"/>
            <a:ext cx="7734776" cy="11744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624"/>
              </a:lnSpc>
              <a:buNone/>
            </a:pPr>
            <a:r>
              <a:rPr lang="en-US" sz="3699" b="1" kern="0" spc="-11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Factors Contributing to Customer Churn</a:t>
            </a:r>
            <a:endParaRPr lang="en-US" sz="3699" dirty="0"/>
          </a:p>
        </p:txBody>
      </p:sp>
      <p:sp>
        <p:nvSpPr>
          <p:cNvPr id="5" name="Shape 3"/>
          <p:cNvSpPr/>
          <p:nvPr/>
        </p:nvSpPr>
        <p:spPr>
          <a:xfrm>
            <a:off x="6191012" y="2854047"/>
            <a:ext cx="422791" cy="422791"/>
          </a:xfrm>
          <a:prstGeom prst="roundRect">
            <a:avLst>
              <a:gd name="adj" fmla="val 20001"/>
            </a:avLst>
          </a:prstGeom>
          <a:solidFill>
            <a:srgbClr val="110080"/>
          </a:solidFill>
          <a:ln w="11668">
            <a:solidFill>
              <a:srgbClr val="140099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6338054" y="2889171"/>
            <a:ext cx="128707" cy="3524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74"/>
              </a:lnSpc>
              <a:buNone/>
            </a:pPr>
            <a:r>
              <a:rPr lang="en-US" sz="2220" b="1" kern="0" spc="-6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220" dirty="0"/>
          </a:p>
        </p:txBody>
      </p:sp>
      <p:sp>
        <p:nvSpPr>
          <p:cNvPr id="7" name="Text 5"/>
          <p:cNvSpPr/>
          <p:nvPr/>
        </p:nvSpPr>
        <p:spPr>
          <a:xfrm>
            <a:off x="6801683" y="2918579"/>
            <a:ext cx="1907143" cy="293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12"/>
              </a:lnSpc>
              <a:buNone/>
            </a:pPr>
            <a:r>
              <a:rPr lang="en-US" sz="1850" b="1" kern="0" spc="-5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Pricing and Plans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6801683" y="3400068"/>
            <a:ext cx="3162776" cy="12020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68"/>
              </a:lnSpc>
              <a:buNone/>
            </a:pPr>
            <a:r>
              <a:rPr lang="en-US" sz="1480" kern="0" spc="-3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Uncompetitive pricing and lack of attractive plans are major reasons for customers switching to other providers.</a:t>
            </a:r>
            <a:endParaRPr lang="en-US" sz="1480" dirty="0"/>
          </a:p>
        </p:txBody>
      </p:sp>
      <p:sp>
        <p:nvSpPr>
          <p:cNvPr id="9" name="Shape 7"/>
          <p:cNvSpPr/>
          <p:nvPr/>
        </p:nvSpPr>
        <p:spPr>
          <a:xfrm>
            <a:off x="10152340" y="2854047"/>
            <a:ext cx="422791" cy="422791"/>
          </a:xfrm>
          <a:prstGeom prst="roundRect">
            <a:avLst>
              <a:gd name="adj" fmla="val 20001"/>
            </a:avLst>
          </a:prstGeom>
          <a:solidFill>
            <a:srgbClr val="110080"/>
          </a:solidFill>
          <a:ln w="11668">
            <a:solidFill>
              <a:srgbClr val="14009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80333" y="2889171"/>
            <a:ext cx="166807" cy="3524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74"/>
              </a:lnSpc>
              <a:buNone/>
            </a:pPr>
            <a:r>
              <a:rPr lang="en-US" sz="2220" b="1" kern="0" spc="-6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220" dirty="0"/>
          </a:p>
        </p:txBody>
      </p:sp>
      <p:sp>
        <p:nvSpPr>
          <p:cNvPr id="11" name="Text 9"/>
          <p:cNvSpPr/>
          <p:nvPr/>
        </p:nvSpPr>
        <p:spPr>
          <a:xfrm>
            <a:off x="10763012" y="2918579"/>
            <a:ext cx="3162776" cy="5872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12"/>
              </a:lnSpc>
              <a:buNone/>
            </a:pPr>
            <a:r>
              <a:rPr lang="en-US" sz="1850" b="1" kern="0" spc="-5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Network Quality and Coverage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10763012" y="3693676"/>
            <a:ext cx="3162776" cy="9015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68"/>
              </a:lnSpc>
              <a:buNone/>
            </a:pPr>
            <a:r>
              <a:rPr lang="en-US" sz="1480" kern="0" spc="-3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Poor network quality or limited coverage areas lead to customer dissatisfaction and churn.</a:t>
            </a:r>
            <a:endParaRPr lang="en-US" sz="1480" dirty="0"/>
          </a:p>
        </p:txBody>
      </p:sp>
      <p:sp>
        <p:nvSpPr>
          <p:cNvPr id="13" name="Shape 11"/>
          <p:cNvSpPr/>
          <p:nvPr/>
        </p:nvSpPr>
        <p:spPr>
          <a:xfrm>
            <a:off x="6191012" y="4936808"/>
            <a:ext cx="422791" cy="422791"/>
          </a:xfrm>
          <a:prstGeom prst="roundRect">
            <a:avLst>
              <a:gd name="adj" fmla="val 20001"/>
            </a:avLst>
          </a:prstGeom>
          <a:solidFill>
            <a:srgbClr val="110080"/>
          </a:solidFill>
          <a:ln w="11668">
            <a:solidFill>
              <a:srgbClr val="140099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6311384" y="4971931"/>
            <a:ext cx="182047" cy="3524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74"/>
              </a:lnSpc>
              <a:buNone/>
            </a:pPr>
            <a:r>
              <a:rPr lang="en-US" sz="2220" b="1" kern="0" spc="-6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220" dirty="0"/>
          </a:p>
        </p:txBody>
      </p:sp>
      <p:sp>
        <p:nvSpPr>
          <p:cNvPr id="15" name="Text 13"/>
          <p:cNvSpPr/>
          <p:nvPr/>
        </p:nvSpPr>
        <p:spPr>
          <a:xfrm>
            <a:off x="6801683" y="5001339"/>
            <a:ext cx="3162776" cy="5872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12"/>
              </a:lnSpc>
              <a:buNone/>
            </a:pPr>
            <a:r>
              <a:rPr lang="en-US" sz="1850" b="1" kern="0" spc="-5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Service and Support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6801683" y="5776436"/>
            <a:ext cx="3162776" cy="12020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68"/>
              </a:lnSpc>
              <a:buNone/>
            </a:pPr>
            <a:r>
              <a:rPr lang="en-US" sz="1480" kern="0" spc="-3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Inadequate customer service and lack of prompt support contribute to customer frustration and eventual churn.</a:t>
            </a:r>
            <a:endParaRPr lang="en-US" sz="1480" dirty="0"/>
          </a:p>
        </p:txBody>
      </p:sp>
      <p:sp>
        <p:nvSpPr>
          <p:cNvPr id="17" name="Shape 15"/>
          <p:cNvSpPr/>
          <p:nvPr/>
        </p:nvSpPr>
        <p:spPr>
          <a:xfrm>
            <a:off x="10152340" y="4936808"/>
            <a:ext cx="422791" cy="422791"/>
          </a:xfrm>
          <a:prstGeom prst="roundRect">
            <a:avLst>
              <a:gd name="adj" fmla="val 20001"/>
            </a:avLst>
          </a:prstGeom>
          <a:solidFill>
            <a:srgbClr val="110080"/>
          </a:solidFill>
          <a:ln w="11668">
            <a:solidFill>
              <a:srgbClr val="140099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10272713" y="4971931"/>
            <a:ext cx="182047" cy="3524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74"/>
              </a:lnSpc>
              <a:buNone/>
            </a:pPr>
            <a:r>
              <a:rPr lang="en-US" sz="2220" b="1" kern="0" spc="-6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2220" dirty="0"/>
          </a:p>
        </p:txBody>
      </p:sp>
      <p:sp>
        <p:nvSpPr>
          <p:cNvPr id="19" name="Text 17"/>
          <p:cNvSpPr/>
          <p:nvPr/>
        </p:nvSpPr>
        <p:spPr>
          <a:xfrm>
            <a:off x="10763012" y="5001339"/>
            <a:ext cx="2534841" cy="293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12"/>
              </a:lnSpc>
              <a:buNone/>
            </a:pPr>
            <a:r>
              <a:rPr lang="en-US" sz="1850" b="1" kern="0" spc="-5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Competitors' Offerings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10763012" y="5482828"/>
            <a:ext cx="3162776" cy="9015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68"/>
              </a:lnSpc>
              <a:buNone/>
            </a:pPr>
            <a:r>
              <a:rPr lang="en-US" sz="1480" kern="0" spc="-3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Rival telecom companies offering better deals and services entice SyriaTel's customers to switch.</a:t>
            </a:r>
            <a:endParaRPr lang="en-US" sz="1480" dirty="0"/>
          </a:p>
        </p:txBody>
      </p:sp>
      <p:pic>
        <p:nvPicPr>
          <p:cNvPr id="2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22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719"/>
          </a:xfrm>
          <a:prstGeom prst="rect">
            <a:avLst/>
          </a:prstGeom>
          <a:solidFill>
            <a:srgbClr val="272525"/>
          </a:solidFill>
          <a:ln w="12263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624376" y="543044"/>
            <a:ext cx="8633222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 b="1" kern="0" spc="-117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Strategies to Reduce Customer Churn</a:t>
            </a:r>
            <a:endParaRPr lang="en-US" sz="3888" dirty="0"/>
          </a:p>
        </p:txBody>
      </p:sp>
      <p:sp>
        <p:nvSpPr>
          <p:cNvPr id="5" name="Shape 3"/>
          <p:cNvSpPr/>
          <p:nvPr/>
        </p:nvSpPr>
        <p:spPr>
          <a:xfrm>
            <a:off x="7295555" y="1555075"/>
            <a:ext cx="39410" cy="6131600"/>
          </a:xfrm>
          <a:prstGeom prst="rect">
            <a:avLst/>
          </a:prstGeom>
          <a:solidFill>
            <a:srgbClr val="140099"/>
          </a:solidFill>
          <a:ln/>
        </p:spPr>
      </p:sp>
      <p:sp>
        <p:nvSpPr>
          <p:cNvPr id="6" name="Shape 4"/>
          <p:cNvSpPr/>
          <p:nvPr/>
        </p:nvSpPr>
        <p:spPr>
          <a:xfrm>
            <a:off x="7537371" y="1911846"/>
            <a:ext cx="691277" cy="39410"/>
          </a:xfrm>
          <a:prstGeom prst="rect">
            <a:avLst/>
          </a:prstGeom>
          <a:solidFill>
            <a:srgbClr val="140099"/>
          </a:solidFill>
          <a:ln/>
        </p:spPr>
      </p:sp>
      <p:sp>
        <p:nvSpPr>
          <p:cNvPr id="7" name="Shape 5"/>
          <p:cNvSpPr/>
          <p:nvPr/>
        </p:nvSpPr>
        <p:spPr>
          <a:xfrm>
            <a:off x="7093029" y="1709380"/>
            <a:ext cx="444341" cy="444341"/>
          </a:xfrm>
          <a:prstGeom prst="roundRect">
            <a:avLst>
              <a:gd name="adj" fmla="val 20003"/>
            </a:avLst>
          </a:prstGeom>
          <a:solidFill>
            <a:srgbClr val="110080"/>
          </a:solidFill>
          <a:ln w="12263">
            <a:solidFill>
              <a:srgbClr val="14009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251025" y="1746409"/>
            <a:ext cx="128349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333" b="1" kern="0" spc="-7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333" dirty="0"/>
          </a:p>
        </p:txBody>
      </p:sp>
      <p:sp>
        <p:nvSpPr>
          <p:cNvPr id="9" name="Text 7"/>
          <p:cNvSpPr/>
          <p:nvPr/>
        </p:nvSpPr>
        <p:spPr>
          <a:xfrm>
            <a:off x="8401407" y="1752481"/>
            <a:ext cx="3137654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 b="1" kern="0" spc="-58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Improving Pricing and Plans</a:t>
            </a:r>
            <a:endParaRPr lang="en-US" sz="1944" dirty="0"/>
          </a:p>
        </p:txBody>
      </p:sp>
      <p:sp>
        <p:nvSpPr>
          <p:cNvPr id="10" name="Text 8"/>
          <p:cNvSpPr/>
          <p:nvPr/>
        </p:nvSpPr>
        <p:spPr>
          <a:xfrm>
            <a:off x="8401407" y="2258497"/>
            <a:ext cx="3604617" cy="9479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88"/>
              </a:lnSpc>
              <a:buNone/>
            </a:pPr>
            <a:r>
              <a:rPr lang="en-US" sz="1555" kern="0" spc="-3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Revise pricing models and introduce compelling plans to provide customers with better value for their money.</a:t>
            </a:r>
            <a:endParaRPr lang="en-US" sz="1555" dirty="0"/>
          </a:p>
        </p:txBody>
      </p:sp>
      <p:sp>
        <p:nvSpPr>
          <p:cNvPr id="11" name="Shape 9"/>
          <p:cNvSpPr/>
          <p:nvPr/>
        </p:nvSpPr>
        <p:spPr>
          <a:xfrm>
            <a:off x="6401753" y="2899231"/>
            <a:ext cx="691277" cy="39410"/>
          </a:xfrm>
          <a:prstGeom prst="rect">
            <a:avLst/>
          </a:prstGeom>
          <a:solidFill>
            <a:srgbClr val="140099"/>
          </a:solidFill>
          <a:ln/>
        </p:spPr>
      </p:sp>
      <p:sp>
        <p:nvSpPr>
          <p:cNvPr id="12" name="Shape 10"/>
          <p:cNvSpPr/>
          <p:nvPr/>
        </p:nvSpPr>
        <p:spPr>
          <a:xfrm>
            <a:off x="7093029" y="2696766"/>
            <a:ext cx="444341" cy="444341"/>
          </a:xfrm>
          <a:prstGeom prst="roundRect">
            <a:avLst>
              <a:gd name="adj" fmla="val 20003"/>
            </a:avLst>
          </a:prstGeom>
          <a:solidFill>
            <a:srgbClr val="110080"/>
          </a:solidFill>
          <a:ln w="12263">
            <a:solidFill>
              <a:srgbClr val="140099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228165" y="2733794"/>
            <a:ext cx="174069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333" b="1" kern="0" spc="-7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333" dirty="0"/>
          </a:p>
        </p:txBody>
      </p:sp>
      <p:sp>
        <p:nvSpPr>
          <p:cNvPr id="14" name="Text 12"/>
          <p:cNvSpPr/>
          <p:nvPr/>
        </p:nvSpPr>
        <p:spPr>
          <a:xfrm>
            <a:off x="2624376" y="2739866"/>
            <a:ext cx="3604617" cy="6172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430"/>
              </a:lnSpc>
              <a:buNone/>
            </a:pPr>
            <a:r>
              <a:rPr lang="en-US" sz="1944" b="1" kern="0" spc="-58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Enhancing Network Quality and Coverage</a:t>
            </a:r>
            <a:endParaRPr lang="en-US" sz="1944" dirty="0"/>
          </a:p>
        </p:txBody>
      </p:sp>
      <p:sp>
        <p:nvSpPr>
          <p:cNvPr id="15" name="Text 13"/>
          <p:cNvSpPr/>
          <p:nvPr/>
        </p:nvSpPr>
        <p:spPr>
          <a:xfrm>
            <a:off x="2624376" y="3554492"/>
            <a:ext cx="3604617" cy="12639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488"/>
              </a:lnSpc>
              <a:buNone/>
            </a:pPr>
            <a:r>
              <a:rPr lang="en-US" sz="1555" kern="0" spc="-3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Invest in infrastructure upgrades to ensure reliable and widespread coverage, minimizing network-related customer grievances.</a:t>
            </a:r>
            <a:endParaRPr lang="en-US" sz="1555" dirty="0"/>
          </a:p>
        </p:txBody>
      </p:sp>
      <p:sp>
        <p:nvSpPr>
          <p:cNvPr id="16" name="Shape 14"/>
          <p:cNvSpPr/>
          <p:nvPr/>
        </p:nvSpPr>
        <p:spPr>
          <a:xfrm>
            <a:off x="7537371" y="4234636"/>
            <a:ext cx="691277" cy="39410"/>
          </a:xfrm>
          <a:prstGeom prst="rect">
            <a:avLst/>
          </a:prstGeom>
          <a:solidFill>
            <a:srgbClr val="140099"/>
          </a:solidFill>
          <a:ln/>
        </p:spPr>
      </p:sp>
      <p:sp>
        <p:nvSpPr>
          <p:cNvPr id="17" name="Shape 15"/>
          <p:cNvSpPr/>
          <p:nvPr/>
        </p:nvSpPr>
        <p:spPr>
          <a:xfrm>
            <a:off x="7093029" y="4032171"/>
            <a:ext cx="444341" cy="444341"/>
          </a:xfrm>
          <a:prstGeom prst="roundRect">
            <a:avLst>
              <a:gd name="adj" fmla="val 20003"/>
            </a:avLst>
          </a:prstGeom>
          <a:solidFill>
            <a:srgbClr val="110080"/>
          </a:solidFill>
          <a:ln w="12263">
            <a:solidFill>
              <a:srgbClr val="140099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224355" y="4069199"/>
            <a:ext cx="181689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333" b="1" kern="0" spc="-7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333" dirty="0"/>
          </a:p>
        </p:txBody>
      </p:sp>
      <p:sp>
        <p:nvSpPr>
          <p:cNvPr id="19" name="Text 17"/>
          <p:cNvSpPr/>
          <p:nvPr/>
        </p:nvSpPr>
        <p:spPr>
          <a:xfrm>
            <a:off x="8401407" y="4075271"/>
            <a:ext cx="3604617" cy="6172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 b="1" kern="0" spc="-58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Enhancing Customer Service and Support</a:t>
            </a:r>
            <a:endParaRPr lang="en-US" sz="1944" dirty="0"/>
          </a:p>
        </p:txBody>
      </p:sp>
      <p:sp>
        <p:nvSpPr>
          <p:cNvPr id="20" name="Text 18"/>
          <p:cNvSpPr/>
          <p:nvPr/>
        </p:nvSpPr>
        <p:spPr>
          <a:xfrm>
            <a:off x="8401407" y="4889897"/>
            <a:ext cx="3604617" cy="12639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88"/>
              </a:lnSpc>
              <a:buNone/>
            </a:pPr>
            <a:r>
              <a:rPr lang="en-US" sz="1555" kern="0" spc="-3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efficient customer support systems and personalized service experiences to increase customer satisfaction and loyalty.</a:t>
            </a:r>
            <a:endParaRPr lang="en-US" sz="1555" dirty="0"/>
          </a:p>
        </p:txBody>
      </p:sp>
      <p:sp>
        <p:nvSpPr>
          <p:cNvPr id="21" name="Shape 19"/>
          <p:cNvSpPr/>
          <p:nvPr/>
        </p:nvSpPr>
        <p:spPr>
          <a:xfrm>
            <a:off x="6401753" y="5570041"/>
            <a:ext cx="691277" cy="39410"/>
          </a:xfrm>
          <a:prstGeom prst="rect">
            <a:avLst/>
          </a:prstGeom>
          <a:solidFill>
            <a:srgbClr val="140099"/>
          </a:solidFill>
          <a:ln/>
        </p:spPr>
      </p:sp>
      <p:sp>
        <p:nvSpPr>
          <p:cNvPr id="22" name="Shape 20"/>
          <p:cNvSpPr/>
          <p:nvPr/>
        </p:nvSpPr>
        <p:spPr>
          <a:xfrm>
            <a:off x="7093029" y="5367576"/>
            <a:ext cx="444341" cy="444341"/>
          </a:xfrm>
          <a:prstGeom prst="roundRect">
            <a:avLst>
              <a:gd name="adj" fmla="val 20003"/>
            </a:avLst>
          </a:prstGeom>
          <a:solidFill>
            <a:srgbClr val="110080"/>
          </a:solidFill>
          <a:ln w="12263">
            <a:solidFill>
              <a:srgbClr val="140099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7220545" y="5404604"/>
            <a:ext cx="189309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333" b="1" kern="0" spc="-7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2333" dirty="0"/>
          </a:p>
        </p:txBody>
      </p:sp>
      <p:sp>
        <p:nvSpPr>
          <p:cNvPr id="24" name="Text 22"/>
          <p:cNvSpPr/>
          <p:nvPr/>
        </p:nvSpPr>
        <p:spPr>
          <a:xfrm>
            <a:off x="2624376" y="5410676"/>
            <a:ext cx="3604617" cy="6172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430"/>
              </a:lnSpc>
              <a:buNone/>
            </a:pPr>
            <a:r>
              <a:rPr lang="en-US" sz="1944" b="1" kern="0" spc="-58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Analyzing and Responding to Competitors' Offerings</a:t>
            </a:r>
            <a:endParaRPr lang="en-US" sz="1944" dirty="0"/>
          </a:p>
        </p:txBody>
      </p:sp>
      <p:sp>
        <p:nvSpPr>
          <p:cNvPr id="25" name="Text 23"/>
          <p:cNvSpPr/>
          <p:nvPr/>
        </p:nvSpPr>
        <p:spPr>
          <a:xfrm>
            <a:off x="2624376" y="6225302"/>
            <a:ext cx="3604617" cy="12639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488"/>
              </a:lnSpc>
              <a:buNone/>
            </a:pPr>
            <a:r>
              <a:rPr lang="en-US" sz="1555" kern="0" spc="-3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 competitors' strategies and offerings to identify areas for improvement and proactively address market demands.</a:t>
            </a:r>
            <a:endParaRPr lang="en-US" sz="1555" dirty="0"/>
          </a:p>
        </p:txBody>
      </p:sp>
      <p:pic>
        <p:nvPicPr>
          <p:cNvPr id="26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569</Words>
  <Application>Microsoft Office PowerPoint</Application>
  <PresentationFormat>Custom</PresentationFormat>
  <Paragraphs>75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pc</cp:lastModifiedBy>
  <cp:revision>2</cp:revision>
  <dcterms:created xsi:type="dcterms:W3CDTF">2023-10-19T22:57:54Z</dcterms:created>
  <dcterms:modified xsi:type="dcterms:W3CDTF">2023-10-19T23:08:06Z</dcterms:modified>
</cp:coreProperties>
</file>